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6"/>
  </p:notesMasterIdLst>
  <p:sldIdLst>
    <p:sldId id="267" r:id="rId2"/>
    <p:sldId id="270" r:id="rId3"/>
    <p:sldId id="273" r:id="rId4"/>
    <p:sldId id="288" r:id="rId5"/>
    <p:sldId id="289" r:id="rId6"/>
    <p:sldId id="302" r:id="rId7"/>
    <p:sldId id="301" r:id="rId8"/>
    <p:sldId id="310" r:id="rId9"/>
    <p:sldId id="307" r:id="rId10"/>
    <p:sldId id="272" r:id="rId11"/>
    <p:sldId id="300" r:id="rId12"/>
    <p:sldId id="299" r:id="rId13"/>
    <p:sldId id="279" r:id="rId14"/>
    <p:sldId id="304" r:id="rId15"/>
    <p:sldId id="294" r:id="rId16"/>
    <p:sldId id="295" r:id="rId17"/>
    <p:sldId id="305" r:id="rId18"/>
    <p:sldId id="309" r:id="rId19"/>
    <p:sldId id="308" r:id="rId20"/>
    <p:sldId id="306" r:id="rId21"/>
    <p:sldId id="298" r:id="rId22"/>
    <p:sldId id="313" r:id="rId23"/>
    <p:sldId id="296" r:id="rId24"/>
    <p:sldId id="312" r:id="rId25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EE8E8"/>
    <a:srgbClr val="41414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26" autoAdjust="0"/>
    <p:restoredTop sz="62312" autoAdjust="0"/>
  </p:normalViewPr>
  <p:slideViewPr>
    <p:cSldViewPr snapToGrid="0" showGuides="1">
      <p:cViewPr varScale="1">
        <p:scale>
          <a:sx n="70" d="100"/>
          <a:sy n="70" d="100"/>
        </p:scale>
        <p:origin x="1541" y="58"/>
      </p:cViewPr>
      <p:guideLst/>
    </p:cSldViewPr>
  </p:slideViewPr>
  <p:outlineViewPr>
    <p:cViewPr>
      <p:scale>
        <a:sx n="33" d="100"/>
        <a:sy n="33" d="100"/>
      </p:scale>
      <p:origin x="0" y="-397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F25DE2-B715-4EA4-8CF0-DA425EA806A7}" type="datetimeFigureOut">
              <a:rPr lang="en-GB" smtClean="0"/>
              <a:t>02/03/2022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799BBE-B871-48D7-983C-C0B1D7156D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71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17:27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76865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Quantify Quality of detection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Define metrics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IoU</a:t>
            </a:r>
            <a:r>
              <a:rPr lang="en-US" dirty="0"/>
              <a:t>: measure of overlap (</a:t>
            </a:r>
            <a:r>
              <a:rPr lang="en-US" dirty="0" err="1"/>
              <a:t>Annot</a:t>
            </a:r>
            <a:r>
              <a:rPr lang="en-US" dirty="0"/>
              <a:t>. &amp; Pred)</a:t>
            </a:r>
          </a:p>
          <a:p>
            <a:pPr marL="171450" indent="-171450">
              <a:buFontTx/>
              <a:buChar char="-"/>
            </a:pPr>
            <a:r>
              <a:rPr lang="en-US" dirty="0"/>
              <a:t>Good model: </a:t>
            </a:r>
            <a:r>
              <a:rPr lang="en-US" dirty="0" err="1"/>
              <a:t>Prec</a:t>
            </a:r>
            <a:r>
              <a:rPr lang="en-US" dirty="0"/>
              <a:t> &amp; Rec </a:t>
            </a:r>
            <a:r>
              <a:rPr lang="en-US" dirty="0">
                <a:sym typeface="Wingdings" panose="05000000000000000000" pitchFamily="2" charset="2"/>
              </a:rPr>
              <a:t> 1</a:t>
            </a:r>
          </a:p>
          <a:p>
            <a:pPr marL="171450" indent="-171450">
              <a:buFontTx/>
              <a:buChar char="-"/>
            </a:pPr>
            <a:endParaRPr lang="en-US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Req. for eval.: Annotation available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1. Test model on annotated data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2. Use model for new datasets without </a:t>
            </a:r>
            <a:r>
              <a:rPr lang="en-US" dirty="0" err="1">
                <a:sym typeface="Wingdings" panose="05000000000000000000" pitchFamily="2" charset="2"/>
              </a:rPr>
              <a:t>annot</a:t>
            </a:r>
            <a:r>
              <a:rPr lang="en-US" dirty="0">
                <a:sym typeface="Wingdings" panose="05000000000000000000" pitchFamily="2" charset="2"/>
              </a:rPr>
              <a:t>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9543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Performance 1 model </a:t>
            </a:r>
            <a:r>
              <a:rPr lang="en-US" dirty="0">
                <a:sym typeface="Wingdings" panose="05000000000000000000" pitchFamily="2" charset="2"/>
              </a:rPr>
              <a:t> observed P-R-curve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Depending Different </a:t>
            </a:r>
            <a:r>
              <a:rPr lang="en-US" dirty="0" err="1"/>
              <a:t>IoUs</a:t>
            </a:r>
            <a:r>
              <a:rPr lang="en-US" dirty="0"/>
              <a:t> and detection scores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Well performing model: </a:t>
            </a:r>
            <a:r>
              <a:rPr lang="en-US" dirty="0" err="1"/>
              <a:t>Prec</a:t>
            </a:r>
            <a:r>
              <a:rPr lang="en-US" dirty="0"/>
              <a:t> + Rec </a:t>
            </a:r>
            <a:r>
              <a:rPr lang="en-US" dirty="0">
                <a:sym typeface="Wingdings" panose="05000000000000000000" pitchFamily="2" charset="2"/>
              </a:rPr>
              <a:t> 1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Perfect performance: line in top right corner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Model performs very well for </a:t>
            </a:r>
            <a:r>
              <a:rPr lang="en-US" dirty="0" err="1"/>
              <a:t>IoU</a:t>
            </a:r>
            <a:r>
              <a:rPr lang="en-US" dirty="0"/>
              <a:t> up to 0.8 (80% overlap)</a:t>
            </a:r>
          </a:p>
          <a:p>
            <a:pPr marL="171450" indent="-171450">
              <a:buFontTx/>
              <a:buChar char="-"/>
            </a:pPr>
            <a:r>
              <a:rPr lang="en-US" dirty="0"/>
              <a:t>Only for very high required overlap (95%) no sufficient performance</a:t>
            </a:r>
          </a:p>
          <a:p>
            <a:endParaRPr lang="en-US" dirty="0"/>
          </a:p>
          <a:p>
            <a:r>
              <a:rPr lang="en-US" dirty="0"/>
              <a:t>For easier comparison (</a:t>
            </a:r>
            <a:r>
              <a:rPr lang="en-US" dirty="0">
                <a:sym typeface="Wingdings" panose="05000000000000000000" pitchFamily="2" charset="2"/>
              </a:rPr>
              <a:t>models with each other)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/>
              <a:t>Area under curve summarized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mAP</a:t>
            </a:r>
            <a:r>
              <a:rPr lang="en-US" dirty="0">
                <a:sym typeface="Wingdings" panose="05000000000000000000" pitchFamily="2" charset="2"/>
              </a:rPr>
              <a:t> (one value)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4405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diff. CNNs from TF Model Zoo</a:t>
            </a:r>
          </a:p>
          <a:p>
            <a:endParaRPr lang="en-US" dirty="0"/>
          </a:p>
          <a:p>
            <a:r>
              <a:rPr lang="en-US" dirty="0"/>
              <a:t>- Comparison with mean average precision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Plot of different mean precision values (area under P-R-curve)</a:t>
            </a:r>
          </a:p>
          <a:p>
            <a:pPr marL="171450" indent="-171450">
              <a:buFontTx/>
              <a:buChar char="-"/>
            </a:pPr>
            <a:r>
              <a:rPr lang="en-US" dirty="0"/>
              <a:t>Performances Clearly differ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Trained chosen net again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73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Detected bubbles from final model</a:t>
            </a:r>
          </a:p>
          <a:p>
            <a:pPr marL="171450" indent="-171450">
              <a:buFontTx/>
              <a:buChar char="-"/>
            </a:pPr>
            <a:r>
              <a:rPr lang="en-US" dirty="0"/>
              <a:t>Time series photos of nucleation process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substrate = porous steel plate (pore size 40 micro m)</a:t>
            </a:r>
          </a:p>
          <a:p>
            <a:pPr marL="171450" indent="-171450">
              <a:buFontTx/>
              <a:buChar char="-"/>
            </a:pPr>
            <a:r>
              <a:rPr lang="en-US" dirty="0"/>
              <a:t>Supersaturation ratio of 0.16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4197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Statistical summaries of bubble size from prediction &amp; annotation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Single real image</a:t>
            </a:r>
          </a:p>
          <a:p>
            <a:pPr marL="171450" indent="-171450">
              <a:buFontTx/>
              <a:buChar char="-"/>
            </a:pPr>
            <a:r>
              <a:rPr lang="en-US" dirty="0"/>
              <a:t>Annotated by hand</a:t>
            </a:r>
          </a:p>
          <a:p>
            <a:pPr marL="171450" indent="-171450">
              <a:buFontTx/>
              <a:buChar char="-"/>
            </a:pPr>
            <a:r>
              <a:rPr lang="en-US" dirty="0"/>
              <a:t>Check if prediction correct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Minimum</a:t>
            </a:r>
          </a:p>
          <a:p>
            <a:pPr marL="171450" indent="-171450">
              <a:buFontTx/>
              <a:buChar char="-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Maximum</a:t>
            </a:r>
          </a:p>
          <a:p>
            <a:pPr marL="171450" indent="-171450">
              <a:buFontTx/>
              <a:buChar char="-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Median (middle value in data set)</a:t>
            </a:r>
          </a:p>
          <a:p>
            <a:pPr marL="171450" indent="-171450">
              <a:buFontTx/>
              <a:buChar char="-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First &amp; Third quartile (median of lower / upper half of the dataset)</a:t>
            </a:r>
          </a:p>
          <a:p>
            <a:pPr marL="171450" indent="-171450">
              <a:buFontTx/>
              <a:buChar char="-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outliers</a:t>
            </a:r>
            <a:endParaRPr lang="en-NL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509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Evolution of total number detected bubs with 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First: leap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Then: decrease of bubs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1) Nucleate / BUT possible Too small 4 detect</a:t>
            </a:r>
          </a:p>
          <a:p>
            <a:pPr marL="171450" indent="-171450">
              <a:buFontTx/>
              <a:buChar char="-"/>
            </a:pPr>
            <a:r>
              <a:rPr lang="en-US" dirty="0"/>
              <a:t>2) N bub drops: Detachment / they coalesce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513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Theory</a:t>
            </a:r>
          </a:p>
          <a:p>
            <a:r>
              <a:rPr lang="en-US" dirty="0"/>
              <a:t>Described growth of spherical bubble due to diffusion</a:t>
            </a:r>
          </a:p>
          <a:p>
            <a:endParaRPr lang="en-US" dirty="0"/>
          </a:p>
          <a:p>
            <a:r>
              <a:rPr lang="en-US" dirty="0"/>
              <a:t>Expected bubble grows according to </a:t>
            </a:r>
            <a:r>
              <a:rPr lang="en-US" dirty="0" err="1"/>
              <a:t>squareroot</a:t>
            </a:r>
            <a:r>
              <a:rPr lang="en-US" dirty="0"/>
              <a:t> of time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15105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Solved ordinary differential equation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With value </a:t>
            </a:r>
            <a:r>
              <a:rPr lang="en-US" dirty="0" err="1"/>
              <a:t>Rc</a:t>
            </a:r>
            <a:r>
              <a:rPr lang="en-US" dirty="0"/>
              <a:t> as initial condition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Rc</a:t>
            </a:r>
            <a:r>
              <a:rPr lang="en-US" dirty="0"/>
              <a:t> = min. size for bubble to grow by mass transfer without dissolving back to liquid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Solution &amp; bubble size deduced from detection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8296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Plot over </a:t>
            </a:r>
            <a:r>
              <a:rPr lang="en-US" dirty="0" err="1"/>
              <a:t>squareroot</a:t>
            </a:r>
            <a:r>
              <a:rPr lang="en-US" dirty="0"/>
              <a:t> of time: see linear increase of Rb with sqrt of time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Bubbles grow more slowly than correlation predicts: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Due to irregularities / effects that were not taken into account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Local depletion: </a:t>
            </a:r>
            <a:r>
              <a:rPr lang="en-US" dirty="0" err="1"/>
              <a:t>provoques</a:t>
            </a:r>
            <a:r>
              <a:rPr lang="en-US" dirty="0"/>
              <a:t> reduced rate of mass transfer compared to analytical solution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NL" dirty="0"/>
          </a:p>
          <a:p>
            <a:endParaRPr lang="en-US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36848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Bubble size distribution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Development over time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Probability density function = relative likelihood that bubble has certain size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First: narrow bub size distr.</a:t>
            </a:r>
          </a:p>
          <a:p>
            <a:pPr marL="171450" indent="-171450">
              <a:buFontTx/>
              <a:buChar char="-"/>
            </a:pPr>
            <a:r>
              <a:rPr lang="en-US" dirty="0"/>
              <a:t>Small bubbles, grow with similar growth rate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Then: growth; bubs coalesce with each other / detach</a:t>
            </a:r>
          </a:p>
          <a:p>
            <a:pPr marL="171450" indent="-171450">
              <a:buFontTx/>
              <a:buChar char="-"/>
            </a:pPr>
            <a:r>
              <a:rPr lang="en-US" dirty="0"/>
              <a:t>Start growing again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 distribution widens and flattens</a:t>
            </a:r>
          </a:p>
          <a:p>
            <a:pPr marL="171450" indent="-171450">
              <a:buFontTx/>
              <a:buChar char="-"/>
            </a:pPr>
            <a:endParaRPr lang="en-US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Behavior could be observed with DIA </a:t>
            </a:r>
            <a:r>
              <a:rPr lang="en-US" dirty="0" err="1">
                <a:sym typeface="Wingdings" panose="05000000000000000000" pitchFamily="2" charset="2"/>
              </a:rPr>
              <a:t>aswell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6592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Mass transfer @ interface </a:t>
            </a:r>
            <a:r>
              <a:rPr lang="en-US" dirty="0">
                <a:sym typeface="Wingdings" panose="05000000000000000000" pitchFamily="2" charset="2"/>
              </a:rPr>
              <a:t> optimize processes</a:t>
            </a:r>
          </a:p>
          <a:p>
            <a:pPr marL="171450" indent="-171450">
              <a:buFontTx/>
              <a:buChar char="-"/>
            </a:pPr>
            <a:endParaRPr lang="en-US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Necessary characterize</a:t>
            </a:r>
            <a:endParaRPr lang="en-US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CFD = Computational Fluid Dynamics: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schematically see on right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Aless</a:t>
            </a:r>
            <a:r>
              <a:rPr lang="en-US" dirty="0"/>
              <a:t>. Covered in his thesis: Euler-Lagrange: Discrete bubble model (DBM)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Based on: Assumptions due to limited information on physical/chemical phenomena, </a:t>
            </a:r>
            <a:r>
              <a:rPr lang="en-US" dirty="0" err="1">
                <a:sym typeface="Wingdings" panose="05000000000000000000" pitchFamily="2" charset="2"/>
              </a:rPr>
              <a:t>f.i</a:t>
            </a:r>
            <a:r>
              <a:rPr lang="en-US" dirty="0">
                <a:sym typeface="Wingdings" panose="05000000000000000000" pitchFamily="2" charset="2"/>
              </a:rPr>
              <a:t>. on bubble nucleation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Characterize in order to account for those phenomena  improve models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32419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Char. Not yet complete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Out of scope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Interesting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Supply DBM with new param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16505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bsd</a:t>
            </a:r>
            <a:r>
              <a:rPr lang="en-US" dirty="0"/>
              <a:t> deduced from detection of CNN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Comparison to </a:t>
            </a:r>
            <a:r>
              <a:rPr lang="en-US" dirty="0" err="1"/>
              <a:t>bsd</a:t>
            </a:r>
            <a:r>
              <a:rPr lang="en-US" dirty="0"/>
              <a:t> obtained by annotation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left: detected </a:t>
            </a:r>
            <a:r>
              <a:rPr lang="en-US" dirty="0" err="1"/>
              <a:t>bsd</a:t>
            </a:r>
            <a:r>
              <a:rPr lang="en-US" dirty="0"/>
              <a:t> of artificial</a:t>
            </a:r>
          </a:p>
          <a:p>
            <a:pPr marL="171450" indent="-171450">
              <a:buFontTx/>
              <a:buChar char="-"/>
            </a:pPr>
            <a:r>
              <a:rPr lang="en-US" dirty="0"/>
              <a:t>Right: real image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Estimate how well net performs</a:t>
            </a:r>
          </a:p>
          <a:p>
            <a:pPr marL="171450" indent="-171450">
              <a:buFontTx/>
              <a:buChar char="-"/>
            </a:pPr>
            <a:r>
              <a:rPr lang="en-US" dirty="0"/>
              <a:t>If Trouble detecting certain bubble sizes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069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3 main parts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.. Where gas bubbles form on a substrate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.. &amp; analyze provided detections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3985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Info: obtain in order to char.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Examine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Compare outcome from detection to..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4609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2 vessels</a:t>
            </a:r>
          </a:p>
          <a:p>
            <a:pPr marL="171450" indent="-171450">
              <a:buFontTx/>
              <a:buChar char="-"/>
            </a:pPr>
            <a:r>
              <a:rPr lang="en-US" dirty="0"/>
              <a:t>Mixing: preparation solution (water saturated with CO2)</a:t>
            </a:r>
          </a:p>
          <a:p>
            <a:pPr marL="171450" indent="-171450">
              <a:buFontTx/>
              <a:buChar char="-"/>
            </a:pPr>
            <a:r>
              <a:rPr lang="en-US" dirty="0"/>
              <a:t>Measuring vessel: metal plate; filled; optically observe bubble formation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Supersaturation attained: lowering pressure in meas. </a:t>
            </a:r>
            <a:r>
              <a:rPr lang="en-US" dirty="0" err="1"/>
              <a:t>Ves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/>
              <a:t>Phenomenon: described by henrys law</a:t>
            </a:r>
          </a:p>
          <a:p>
            <a:pPr marL="171450" indent="-171450">
              <a:buFontTx/>
              <a:buChar char="-"/>
            </a:pPr>
            <a:r>
              <a:rPr lang="en-US" dirty="0"/>
              <a:t>Amount dissolved gas in liquid proportional 2 its part. Press above liq.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C: quantity of excess gas dissolved in liquid vs. equilibrium conc.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393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Applications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Specific Tasks CNN can tackle for such appl.: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Goal OD: min. difference output (pred) &amp; ground truth (</a:t>
            </a:r>
            <a:r>
              <a:rPr lang="en-US" dirty="0" err="1"/>
              <a:t>annot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detecting patterns  “visualize” features of given object = Feature map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Image of 8, represented by matrix of pixel values; different so called filters/kernels  highlight different patterns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After Feature extraction  f. extracted into normal NN (classification)  based on feat., decision made if bub or 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709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 advantage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Zoo: provides numerous models, vary architecture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(Microsoft common objects in context: 330 000 images, 80 object categories, 1.5 Mio object instances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Artificial images: randomly placed on </a:t>
            </a:r>
            <a:r>
              <a:rPr lang="en-US" dirty="0" err="1"/>
              <a:t>bg</a:t>
            </a:r>
            <a:r>
              <a:rPr lang="en-US" dirty="0"/>
              <a:t>; while creating: automatically saves annotation 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690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Want to achieve:</a:t>
            </a:r>
          </a:p>
          <a:p>
            <a:pPr marL="171450" indent="-171450">
              <a:buFontTx/>
              <a:buChar char="-"/>
            </a:pPr>
            <a:r>
              <a:rPr lang="en-US" dirty="0"/>
              <a:t>Bounding boxes</a:t>
            </a:r>
          </a:p>
          <a:p>
            <a:pPr marL="171450" indent="-171450">
              <a:buFontTx/>
              <a:buChar char="-"/>
            </a:pPr>
            <a:r>
              <a:rPr lang="en-US" dirty="0"/>
              <a:t>Yellow: mark small bubs</a:t>
            </a:r>
          </a:p>
          <a:p>
            <a:pPr marL="171450" indent="-171450">
              <a:buFontTx/>
              <a:buChar char="-"/>
            </a:pPr>
            <a:r>
              <a:rPr lang="en-US" dirty="0"/>
              <a:t>Green: medium/large 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7973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Data </a:t>
            </a:r>
            <a:r>
              <a:rPr lang="en-US" dirty="0" err="1"/>
              <a:t>aug</a:t>
            </a:r>
            <a:r>
              <a:rPr lang="en-US" dirty="0"/>
              <a:t>: blur, resize, rotate</a:t>
            </a:r>
          </a:p>
          <a:p>
            <a:pPr marL="171450" indent="-171450">
              <a:buFontTx/>
              <a:buChar char="-"/>
            </a:pPr>
            <a:r>
              <a:rPr lang="en-US" dirty="0"/>
              <a:t>Cause loose fit of annotation box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If Net learns </a:t>
            </a:r>
            <a:r>
              <a:rPr lang="en-US" dirty="0" err="1">
                <a:sym typeface="Wingdings" panose="05000000000000000000" pitchFamily="2" charset="2"/>
              </a:rPr>
              <a:t>smth</a:t>
            </a:r>
            <a:r>
              <a:rPr lang="en-US" dirty="0">
                <a:sym typeface="Wingdings" panose="05000000000000000000" pitchFamily="2" charset="2"/>
              </a:rPr>
              <a:t> incorrectly  detection inaccurate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Partial Det: distort detected bubble size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1781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at the top">
    <p:bg>
      <p:bgPr>
        <a:solidFill>
          <a:srgbClr val="EE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75"/>
          <p:cNvSpPr/>
          <p:nvPr userDrawn="1"/>
        </p:nvSpPr>
        <p:spPr>
          <a:xfrm>
            <a:off x="0" y="75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7560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Example of a title at the top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1548000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00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164422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mage - 1/2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3518" y="586800"/>
            <a:ext cx="360000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720343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Bi-weekly PhD/student meeting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354513" cy="456723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88727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mage - 2/3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94405" y="586800"/>
            <a:ext cx="482092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91230" y="1295401"/>
            <a:ext cx="4824095" cy="29337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Bi-weekly PhD/student meeting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3022600" cy="4567238"/>
          </a:xfrm>
        </p:spPr>
        <p:txBody>
          <a:bodyPr/>
          <a:lstStyle/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68122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dark image"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This is an example of a white headline on a full screen, dark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Bi-weekly PhD/student meeting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015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light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This is an example of a black headline on a full screen, light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Bi-weekly PhD/student meeting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683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This is an example of a black headline on a white background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Bi-weekly PhD/student meeting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7" name="Rechte verbindingslijn 6"/>
          <p:cNvCxnSpPr/>
          <p:nvPr userDrawn="1"/>
        </p:nvCxnSpPr>
        <p:spPr>
          <a:xfrm>
            <a:off x="0" y="4563782"/>
            <a:ext cx="9144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1890000" y="1299075"/>
            <a:ext cx="5292725" cy="2977200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18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carlet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 with 27 </a:t>
            </a:r>
            <a:r>
              <a:rPr lang="en-GB" dirty="0" err="1"/>
              <a:t>pt</a:t>
            </a:r>
            <a:r>
              <a:rPr lang="en-GB" dirty="0"/>
              <a:t>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Bi-weekly PhD/student meeting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96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586800"/>
            <a:ext cx="7563556" cy="516339"/>
          </a:xfrm>
        </p:spPr>
        <p:txBody>
          <a:bodyPr wrap="none"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US" dirty="0"/>
              <a:t>Sample slide with table and text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1" y="2638425"/>
            <a:ext cx="7563556" cy="1590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Bi-weekly PhD/student meeting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jdelijke aanduiding voor tabel 7"/>
          <p:cNvSpPr>
            <a:spLocks noGrp="1"/>
          </p:cNvSpPr>
          <p:nvPr>
            <p:ph type="tbl" sz="quarter" idx="13" hasCustomPrompt="1"/>
          </p:nvPr>
        </p:nvSpPr>
        <p:spPr>
          <a:xfrm>
            <a:off x="755650" y="1079501"/>
            <a:ext cx="7559675" cy="115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table</a:t>
            </a:r>
          </a:p>
        </p:txBody>
      </p:sp>
    </p:spTree>
    <p:extLst>
      <p:ext uri="{BB962C8B-B14F-4D97-AF65-F5344CB8AC3E}">
        <p14:creationId xmlns:p14="http://schemas.microsoft.com/office/powerpoint/2010/main" val="239938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586800"/>
            <a:ext cx="7563556" cy="516339"/>
          </a:xfrm>
        </p:spPr>
        <p:txBody>
          <a:bodyPr wrap="none"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Example chart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Bi-weekly PhD/student meeting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Tijdelijke aanduiding voor grafiek 8"/>
          <p:cNvSpPr>
            <a:spLocks noGrp="1"/>
          </p:cNvSpPr>
          <p:nvPr>
            <p:ph type="chart" sz="quarter" idx="13" hasCustomPrompt="1"/>
          </p:nvPr>
        </p:nvSpPr>
        <p:spPr>
          <a:xfrm>
            <a:off x="755650" y="1079500"/>
            <a:ext cx="7559675" cy="31496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chart</a:t>
            </a:r>
          </a:p>
        </p:txBody>
      </p:sp>
    </p:spTree>
    <p:extLst>
      <p:ext uri="{BB962C8B-B14F-4D97-AF65-F5344CB8AC3E}">
        <p14:creationId xmlns:p14="http://schemas.microsoft.com/office/powerpoint/2010/main" val="420234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in th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lack75"/>
          <p:cNvSpPr/>
          <p:nvPr userDrawn="1"/>
        </p:nvSpPr>
        <p:spPr>
          <a:xfrm>
            <a:off x="0" y="183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18355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Kick off meeting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2628097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Josefine Gatter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293110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at th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75"/>
          <p:cNvSpPr/>
          <p:nvPr userDrawn="1"/>
        </p:nvSpPr>
        <p:spPr>
          <a:xfrm>
            <a:off x="0" y="291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29150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Example of a title at the bottom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3708591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22374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 with 27 </a:t>
            </a:r>
            <a:r>
              <a:rPr lang="en-GB" dirty="0" err="1"/>
              <a:t>pt</a:t>
            </a:r>
            <a:r>
              <a:rPr lang="en-GB" dirty="0"/>
              <a:t>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Bi-weekly PhD/student meeting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483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85793"/>
            <a:ext cx="3595688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23606" y="1296000"/>
            <a:ext cx="3595688" cy="293310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Bi-weekly PhD/student meeting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4714875" y="586800"/>
            <a:ext cx="3604419" cy="732238"/>
          </a:xfrm>
        </p:spPr>
        <p:txBody>
          <a:bodyPr anchor="t"/>
          <a:lstStyle>
            <a:lvl1pPr marL="0" indent="0">
              <a:buNone/>
              <a:defRPr lang="nl-NL" sz="1950" b="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 dirty="0"/>
              <a:t>Click to enter text</a:t>
            </a:r>
          </a:p>
        </p:txBody>
      </p:sp>
    </p:spTree>
    <p:extLst>
      <p:ext uri="{BB962C8B-B14F-4D97-AF65-F5344CB8AC3E}">
        <p14:creationId xmlns:p14="http://schemas.microsoft.com/office/powerpoint/2010/main" val="168240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-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6000" y="586800"/>
            <a:ext cx="360000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Bi-weekly PhD/student meeting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4714875" y="0"/>
            <a:ext cx="4429125" cy="456723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98154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 -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6000" y="586800"/>
            <a:ext cx="4910138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491331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Bi-weekly PhD/student meeting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6046788" y="0"/>
            <a:ext cx="3097212" cy="456723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327240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image/movi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/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Bi-weekly PhD/student meeting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inhoud 9"/>
          <p:cNvSpPr>
            <a:spLocks noGrp="1" noChangeAspect="1"/>
          </p:cNvSpPr>
          <p:nvPr>
            <p:ph sz="quarter" idx="13" hasCustomPrompt="1"/>
          </p:nvPr>
        </p:nvSpPr>
        <p:spPr>
          <a:xfrm>
            <a:off x="1889125" y="1079501"/>
            <a:ext cx="5292725" cy="29772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/>
              <a:t>Click icon to insert 16x9 image or movie</a:t>
            </a:r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4" hasCustomPrompt="1"/>
          </p:nvPr>
        </p:nvSpPr>
        <p:spPr>
          <a:xfrm>
            <a:off x="1889125" y="4106268"/>
            <a:ext cx="5292725" cy="165100"/>
          </a:xfrm>
        </p:spPr>
        <p:txBody>
          <a:bodyPr/>
          <a:lstStyle>
            <a:lvl1pPr>
              <a:defRPr sz="1100" i="1"/>
            </a:lvl1pPr>
          </a:lstStyle>
          <a:p>
            <a:pPr lvl="0"/>
            <a:r>
              <a:rPr lang="en-GB" dirty="0"/>
              <a:t>Click to insert Caption under image or movie</a:t>
            </a:r>
          </a:p>
        </p:txBody>
      </p:sp>
    </p:spTree>
    <p:extLst>
      <p:ext uri="{BB962C8B-B14F-4D97-AF65-F5344CB8AC3E}">
        <p14:creationId xmlns:p14="http://schemas.microsoft.com/office/powerpoint/2010/main" val="193849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 27pt headline on a slide with three images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58824" y="1306642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 dirty="0"/>
              <a:t>Click to enter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Bi-weekly PhD/student meeting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3490913" y="1302661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 dirty="0"/>
              <a:t>Click to enter text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235414" y="1302661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 dirty="0"/>
              <a:t>Click to enter text</a:t>
            </a:r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5" hasCustomPrompt="1"/>
          </p:nvPr>
        </p:nvSpPr>
        <p:spPr>
          <a:xfrm>
            <a:off x="755650" y="1943101"/>
            <a:ext cx="2087563" cy="262529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1" name="Tijdelijke aanduiding voor afbeelding 9"/>
          <p:cNvSpPr>
            <a:spLocks noGrp="1"/>
          </p:cNvSpPr>
          <p:nvPr>
            <p:ph type="pic" sz="quarter" idx="16" hasCustomPrompt="1"/>
          </p:nvPr>
        </p:nvSpPr>
        <p:spPr>
          <a:xfrm>
            <a:off x="3487739" y="1943101"/>
            <a:ext cx="2087563" cy="262529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  <a:p>
            <a:endParaRPr lang="en-GB" dirty="0"/>
          </a:p>
        </p:txBody>
      </p:sp>
      <p:sp>
        <p:nvSpPr>
          <p:cNvPr id="12" name="Tijdelijke aanduiding voor afbeelding 9"/>
          <p:cNvSpPr>
            <a:spLocks noGrp="1"/>
          </p:cNvSpPr>
          <p:nvPr>
            <p:ph type="pic" sz="quarter" idx="17" hasCustomPrompt="1"/>
          </p:nvPr>
        </p:nvSpPr>
        <p:spPr>
          <a:xfrm>
            <a:off x="6235414" y="1943101"/>
            <a:ext cx="2087563" cy="262529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920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" y="4568400"/>
            <a:ext cx="1114424" cy="572286"/>
          </a:xfrm>
          <a:prstGeom prst="rect">
            <a:avLst/>
          </a:prstGeom>
          <a:solidFill>
            <a:schemeClr val="bg1"/>
          </a:solidFill>
        </p:spPr>
        <p:txBody>
          <a:bodyPr vert="horz" lIns="756000" tIns="0" rIns="0" bIns="0" rtlCol="0" anchor="ctr"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fld id="{C194BDB0-F4EA-4DD6-8281-CCE2440D0CE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825" y="518711"/>
            <a:ext cx="7556500" cy="5390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Kick off meeting Diploma Thesis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824" y="1306642"/>
            <a:ext cx="7556501" cy="29224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4426" y="4568400"/>
            <a:ext cx="7042149" cy="576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r>
              <a:rPr lang="en-US"/>
              <a:t>Bi-weekly PhD/student meeting</a:t>
            </a:r>
            <a:endParaRPr lang="en-GB" dirty="0"/>
          </a:p>
        </p:txBody>
      </p:sp>
      <p:pic>
        <p:nvPicPr>
          <p:cNvPr id="66" name="Picture 4">
            <a:extLst>
              <a:ext uri="{FF2B5EF4-FFF2-40B4-BE49-F238E27FC236}">
                <a16:creationId xmlns:a16="http://schemas.microsoft.com/office/drawing/2014/main" id="{93FD69BB-9D62-3A4C-8433-C5954D52BB6F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8156575" y="4568825"/>
            <a:ext cx="987425" cy="57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91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61" r:id="rId3"/>
    <p:sldLayoutId id="2147483662" r:id="rId4"/>
    <p:sldLayoutId id="2147483664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ts val="2700"/>
        </a:lnSpc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650" kern="1200">
          <a:solidFill>
            <a:schemeClr val="tx1"/>
          </a:solidFill>
          <a:latin typeface="+mn-lt"/>
          <a:ea typeface="+mn-ea"/>
          <a:cs typeface="+mn-cs"/>
        </a:defRPr>
      </a:lvl2pPr>
      <a:lvl3pPr marL="180975" indent="-180975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975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4pPr>
      <a:lvl5pPr marL="539750" indent="-17780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tif"/><Relationship Id="rId4" Type="http://schemas.openxmlformats.org/officeDocument/2006/relationships/image" Target="../media/image17.t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Progress Meeting Diploma Thesis Project</a:t>
            </a:r>
            <a:br>
              <a:rPr lang="en-GB" dirty="0"/>
            </a:br>
            <a:r>
              <a:rPr lang="en-US" b="0" dirty="0"/>
              <a:t>Supersaturation-induced gas evolution bubble detection</a:t>
            </a:r>
            <a:endParaRPr lang="en-GB" b="0" dirty="0"/>
          </a:p>
        </p:txBody>
      </p:sp>
      <p:sp>
        <p:nvSpPr>
          <p:cNvPr id="15" name="Ondertitel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03.03.2022</a:t>
            </a:r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Josefine Gatter</a:t>
            </a:r>
          </a:p>
        </p:txBody>
      </p:sp>
      <p:sp>
        <p:nvSpPr>
          <p:cNvPr id="17" name="Tijdelijke aanduiding voor tekst 1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Chemical Engineering and Chemistry, Chemical Process Intensification</a:t>
            </a:r>
          </a:p>
        </p:txBody>
      </p:sp>
    </p:spTree>
    <p:extLst>
      <p:ext uri="{BB962C8B-B14F-4D97-AF65-F5344CB8AC3E}">
        <p14:creationId xmlns:p14="http://schemas.microsoft.com/office/powerpoint/2010/main" val="403567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F7961-3506-45BE-8F2C-596DCC5D7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Model performance</a:t>
            </a:r>
            <a:br>
              <a:rPr lang="en-US" dirty="0"/>
            </a:br>
            <a:r>
              <a:rPr lang="en-US" b="0" dirty="0"/>
              <a:t>Important influences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EC63B-195F-4DF7-BA09-E3CDB0671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25" y="1621536"/>
            <a:ext cx="7397750" cy="2943150"/>
          </a:xfrm>
        </p:spPr>
        <p:txBody>
          <a:bodyPr/>
          <a:lstStyle/>
          <a:p>
            <a:r>
              <a:rPr lang="en-US" b="1" dirty="0"/>
              <a:t>1. Artificial training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Exact annotation of bubble instances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 augmentation</a:t>
            </a:r>
          </a:p>
          <a:p>
            <a:r>
              <a:rPr lang="en-US" dirty="0">
                <a:sym typeface="Wingdings" panose="05000000000000000000" pitchFamily="2" charset="2"/>
              </a:rPr>
              <a:t> Fit of bounding box annotations</a:t>
            </a:r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b="1" dirty="0">
                <a:solidFill>
                  <a:srgbClr val="000000"/>
                </a:solidFill>
              </a:rPr>
              <a:t>2. Post 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Adjust detection score threshold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Exclude partial detections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7D1E1A-C917-4CFB-8F51-F019E06E0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Bi-weekly PhD/student meeting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0CCF8-A593-478A-BF89-8C7AB6495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10</a:t>
            </a:fld>
            <a:endParaRPr lang="en-GB" dirty="0"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F3429F41-F58A-4404-A271-F7BE1354EF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6" t="46207" r="58232" b="29337"/>
          <a:stretch/>
        </p:blipFill>
        <p:spPr>
          <a:xfrm>
            <a:off x="7002689" y="1617822"/>
            <a:ext cx="1153886" cy="1228965"/>
          </a:xfrm>
          <a:prstGeom prst="rect">
            <a:avLst/>
          </a:prstGeom>
        </p:spPr>
      </p:pic>
      <p:pic>
        <p:nvPicPr>
          <p:cNvPr id="9" name="Picture 8" descr="Graphical user interface, qr code&#10;&#10;Description automatically generated">
            <a:extLst>
              <a:ext uri="{FF2B5EF4-FFF2-40B4-BE49-F238E27FC236}">
                <a16:creationId xmlns:a16="http://schemas.microsoft.com/office/drawing/2014/main" id="{E616DFAD-0058-4EE4-88D8-292BACCA89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2" t="73838" r="39029" b="11041"/>
          <a:stretch/>
        </p:blipFill>
        <p:spPr>
          <a:xfrm>
            <a:off x="5109262" y="3184430"/>
            <a:ext cx="3047313" cy="92140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59712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2B70D-9ECA-4ED5-9EED-C79000BF1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Model performance</a:t>
            </a:r>
            <a:br>
              <a:rPr lang="en-US" dirty="0"/>
            </a:br>
            <a:r>
              <a:rPr lang="en-US" b="0" dirty="0"/>
              <a:t>Evaluation Metrics</a:t>
            </a:r>
            <a:endParaRPr lang="en-NL" b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998E5B-BF50-42B7-B413-0A0643F0A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Bi-weekly PhD/student meeting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5A9A1A-4E1A-432B-8858-2CFFD9281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11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4829DC74-D4D6-42B2-8E3A-DEED8AE902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8825" y="1657794"/>
                <a:ext cx="6146770" cy="2643704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95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6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0975" indent="-180975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6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60000" indent="-180975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6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39750" indent="-177800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6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Intersection over Union (</a:t>
                </a:r>
                <a:r>
                  <a:rPr lang="en-US" b="1" dirty="0" err="1"/>
                  <a:t>IoU</a:t>
                </a:r>
                <a:r>
                  <a:rPr lang="en-US" b="1" dirty="0"/>
                  <a:t>)</a:t>
                </a: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I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oU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𝑃𝑟𝑒𝑑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 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𝐺𝑇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𝑃𝑟𝑒𝑑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𝐺𝑇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Recall</a:t>
                </a: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Precision</a:t>
                </a:r>
                <a:r>
                  <a:rPr lang="en-US" dirty="0"/>
                  <a:t>	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Requirement: Annotation</a:t>
                </a:r>
                <a:endParaRPr lang="en-NL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4829DC74-D4D6-42B2-8E3A-DEED8AE90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25" y="1657794"/>
                <a:ext cx="6146770" cy="2643704"/>
              </a:xfrm>
              <a:prstGeom prst="rect">
                <a:avLst/>
              </a:prstGeom>
              <a:blipFill>
                <a:blip r:embed="rId3"/>
                <a:stretch>
                  <a:fillRect l="-2478" b="-46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37D97878-2046-4C3D-8329-74A355FC42D2}"/>
              </a:ext>
            </a:extLst>
          </p:cNvPr>
          <p:cNvGrpSpPr/>
          <p:nvPr/>
        </p:nvGrpSpPr>
        <p:grpSpPr>
          <a:xfrm>
            <a:off x="7444195" y="1538812"/>
            <a:ext cx="712380" cy="630084"/>
            <a:chOff x="1438940" y="3352800"/>
            <a:chExt cx="712380" cy="63008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FF2534F-7E8D-4481-8BEA-883C650C8F71}"/>
                </a:ext>
              </a:extLst>
            </p:cNvPr>
            <p:cNvSpPr/>
            <p:nvPr/>
          </p:nvSpPr>
          <p:spPr>
            <a:xfrm>
              <a:off x="1438940" y="3352800"/>
              <a:ext cx="474920" cy="420056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5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2FF7243-9AE7-46D2-B8E6-485660F59FC3}"/>
                </a:ext>
              </a:extLst>
            </p:cNvPr>
            <p:cNvSpPr/>
            <p:nvPr/>
          </p:nvSpPr>
          <p:spPr>
            <a:xfrm>
              <a:off x="1676400" y="3562828"/>
              <a:ext cx="474920" cy="420056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50000"/>
              </a:schemeClr>
            </a:solidFill>
            <a:ln w="19050"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4E315CA-34FC-4246-A6AB-7FEA5184283F}"/>
                </a:ext>
              </a:extLst>
            </p:cNvPr>
            <p:cNvSpPr/>
            <p:nvPr/>
          </p:nvSpPr>
          <p:spPr>
            <a:xfrm>
              <a:off x="1693545" y="3577412"/>
              <a:ext cx="201929" cy="177343"/>
            </a:xfrm>
            <a:prstGeom prst="rect">
              <a:avLst/>
            </a:prstGeom>
            <a:pattFill prst="wdUpDiag">
              <a:fgClr>
                <a:schemeClr val="accent2">
                  <a:lumMod val="75000"/>
                </a:schemeClr>
              </a:fgClr>
              <a:bgClr>
                <a:schemeClr val="accent2">
                  <a:lumMod val="60000"/>
                  <a:lumOff val="40000"/>
                </a:schemeClr>
              </a:bgClr>
            </a:pattFill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02445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5C667-E2AB-4FA4-B228-3FA2CF965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  <a:br>
              <a:rPr lang="en-US" dirty="0"/>
            </a:br>
            <a:r>
              <a:rPr lang="en-US" b="0" dirty="0"/>
              <a:t>Artificial images</a:t>
            </a:r>
            <a:endParaRPr lang="en-NL" dirty="0"/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552E4380-E0D4-46A5-84D0-6C82521C6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" t="5207" r="8319"/>
          <a:stretch/>
        </p:blipFill>
        <p:spPr>
          <a:xfrm>
            <a:off x="2517534" y="1252154"/>
            <a:ext cx="4108931" cy="331624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DE1B9-28AD-4C68-8788-37B9949DF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Bi-weekly PhD/student meeting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04C3F4-119F-40F8-A3D3-43C218FA0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6022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440574-C043-438E-B5D7-DB9437CA8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Establish</a:t>
            </a:r>
            <a:br>
              <a:rPr lang="en-US" dirty="0"/>
            </a:br>
            <a:r>
              <a:rPr lang="en-US" dirty="0"/>
              <a:t>Object Detection Model</a:t>
            </a:r>
            <a:endParaRPr lang="en-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7C960A4-B766-4D96-A99B-396796C6B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25" y="1309527"/>
            <a:ext cx="3813176" cy="3130498"/>
          </a:xfrm>
        </p:spPr>
        <p:txBody>
          <a:bodyPr/>
          <a:lstStyle/>
          <a:p>
            <a:r>
              <a:rPr lang="en-US" dirty="0"/>
              <a:t>Compared different nets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Architectures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Training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Trade-off: Accuracy &amp; Speed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Decided on one net structure</a:t>
            </a:r>
          </a:p>
          <a:p>
            <a:r>
              <a:rPr lang="en-US" dirty="0"/>
              <a:t>(</a:t>
            </a:r>
            <a:r>
              <a:rPr lang="en-US" b="1" i="1" dirty="0" err="1"/>
              <a:t>Centernet_Hourglass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Optimized training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Optimized training settings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06D63-FB17-4EAF-A8CB-0501E721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Bi-weekly PhD/student meeting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13551-4734-46DA-9FEA-D74341666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13</a:t>
            </a:fld>
            <a:endParaRPr lang="en-GB" dirty="0"/>
          </a:p>
        </p:txBody>
      </p:sp>
      <p:pic>
        <p:nvPicPr>
          <p:cNvPr id="7" name="Picture 6" descr="A picture containing calendar&#10;&#10;Description automatically generated">
            <a:extLst>
              <a:ext uri="{FF2B5EF4-FFF2-40B4-BE49-F238E27FC236}">
                <a16:creationId xmlns:a16="http://schemas.microsoft.com/office/drawing/2014/main" id="{462B41B1-ED6A-460A-B986-57C6BE485D88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6" r="5280"/>
          <a:stretch/>
        </p:blipFill>
        <p:spPr bwMode="auto">
          <a:xfrm>
            <a:off x="4615023" y="518711"/>
            <a:ext cx="4528977" cy="37979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4553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093D-B34F-4812-83AF-5057FB39F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experimental images: Detections</a:t>
            </a:r>
            <a:br>
              <a:rPr lang="en-US" dirty="0"/>
            </a:br>
            <a:r>
              <a:rPr lang="en-US" b="0" dirty="0"/>
              <a:t>Visualization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1F7768-443F-4A81-A8AF-107E9004A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Bi-weekly PhD/student meeting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640945-C276-4319-9076-93B01EE49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14</a:t>
            </a:fld>
            <a:endParaRPr lang="en-GB" dirty="0"/>
          </a:p>
        </p:txBody>
      </p:sp>
      <p:pic>
        <p:nvPicPr>
          <p:cNvPr id="8" name="Content Placeholder 7" descr="A picture containing chart&#10;&#10;Description automatically generated">
            <a:extLst>
              <a:ext uri="{FF2B5EF4-FFF2-40B4-BE49-F238E27FC236}">
                <a16:creationId xmlns:a16="http://schemas.microsoft.com/office/drawing/2014/main" id="{689F5094-0790-4F9B-95B3-A0DD22F01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16" t="11614" r="20033" b="10342"/>
          <a:stretch/>
        </p:blipFill>
        <p:spPr>
          <a:xfrm>
            <a:off x="561020" y="1392724"/>
            <a:ext cx="2456815" cy="2490090"/>
          </a:xfrm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DB4E1723-4A46-4881-B138-DE6A618ED6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0" t="11504" r="19469" b="10398"/>
          <a:stretch/>
        </p:blipFill>
        <p:spPr>
          <a:xfrm>
            <a:off x="3449366" y="1387966"/>
            <a:ext cx="2456815" cy="2470813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FE22FB00-5D79-459F-A862-D766202EC1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83" t="11718" r="19791" b="10678"/>
          <a:stretch/>
        </p:blipFill>
        <p:spPr>
          <a:xfrm>
            <a:off x="6253164" y="1405681"/>
            <a:ext cx="2456814" cy="24771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351174C-A9E3-40A2-B31A-9FA7942C620D}"/>
              </a:ext>
            </a:extLst>
          </p:cNvPr>
          <p:cNvSpPr txBox="1"/>
          <p:nvPr/>
        </p:nvSpPr>
        <p:spPr>
          <a:xfrm>
            <a:off x="1338259" y="3964194"/>
            <a:ext cx="9023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= 2 min</a:t>
            </a:r>
            <a:endParaRPr lang="en-N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75D23F-BF87-47A0-9FC5-CBCD6775E8B2}"/>
              </a:ext>
            </a:extLst>
          </p:cNvPr>
          <p:cNvSpPr txBox="1"/>
          <p:nvPr/>
        </p:nvSpPr>
        <p:spPr>
          <a:xfrm>
            <a:off x="4228914" y="3964194"/>
            <a:ext cx="9023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= 10 min</a:t>
            </a:r>
            <a:endParaRPr lang="en-N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42A6BB-92A5-49E3-AE41-7B9170196631}"/>
              </a:ext>
            </a:extLst>
          </p:cNvPr>
          <p:cNvSpPr txBox="1"/>
          <p:nvPr/>
        </p:nvSpPr>
        <p:spPr>
          <a:xfrm>
            <a:off x="7030403" y="3964194"/>
            <a:ext cx="9023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= 30 min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5017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093D-B34F-4812-83AF-5057FB39F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  <a:br>
              <a:rPr lang="en-US" dirty="0"/>
            </a:br>
            <a:r>
              <a:rPr lang="en-US" b="0" dirty="0"/>
              <a:t>Statistical summary – Bubble diameters [mm]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1F7768-443F-4A81-A8AF-107E9004A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Bi-weekly PhD/student meeting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640945-C276-4319-9076-93B01EE49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15</a:t>
            </a:fld>
            <a:endParaRPr lang="en-GB" dirty="0"/>
          </a:p>
        </p:txBody>
      </p:sp>
      <p:pic>
        <p:nvPicPr>
          <p:cNvPr id="15" name="Content Placeholder 14" descr="Chart, box and whisker chart&#10;&#10;Description automatically generated">
            <a:extLst>
              <a:ext uri="{FF2B5EF4-FFF2-40B4-BE49-F238E27FC236}">
                <a16:creationId xmlns:a16="http://schemas.microsoft.com/office/drawing/2014/main" id="{B38F1344-9E8C-4A98-B657-C8DE977176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6" t="5208" r="8505" b="5401"/>
          <a:stretch/>
        </p:blipFill>
        <p:spPr>
          <a:xfrm>
            <a:off x="2715673" y="1407886"/>
            <a:ext cx="3712653" cy="2924628"/>
          </a:xfrm>
        </p:spPr>
      </p:pic>
    </p:spTree>
    <p:extLst>
      <p:ext uri="{BB962C8B-B14F-4D97-AF65-F5344CB8AC3E}">
        <p14:creationId xmlns:p14="http://schemas.microsoft.com/office/powerpoint/2010/main" val="393001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093D-B34F-4812-83AF-5057FB39F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  <a:br>
              <a:rPr lang="en-US" dirty="0"/>
            </a:br>
            <a:r>
              <a:rPr lang="en-US" b="0" dirty="0"/>
              <a:t>Total number of bubbles / nucleation sites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1F7768-443F-4A81-A8AF-107E9004A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Bi-weekly PhD/student meeting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640945-C276-4319-9076-93B01EE49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16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5426DB-C2AE-4B44-9472-5D44310D4D07}"/>
              </a:ext>
            </a:extLst>
          </p:cNvPr>
          <p:cNvSpPr txBox="1"/>
          <p:nvPr/>
        </p:nvSpPr>
        <p:spPr>
          <a:xfrm>
            <a:off x="758825" y="1797411"/>
            <a:ext cx="33846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sym typeface="Wingdings" panose="05000000000000000000" pitchFamily="2" charset="2"/>
              </a:rPr>
              <a:t>Nucleation</a:t>
            </a:r>
          </a:p>
          <a:p>
            <a:r>
              <a:rPr lang="en-US" sz="2000" dirty="0">
                <a:solidFill>
                  <a:srgbClr val="000000"/>
                </a:solidFill>
                <a:sym typeface="Wingdings" panose="05000000000000000000" pitchFamily="2" charset="2"/>
              </a:rPr>
              <a:t>Growth</a:t>
            </a:r>
          </a:p>
          <a:p>
            <a:r>
              <a:rPr lang="en-US" sz="2000" dirty="0">
                <a:solidFill>
                  <a:srgbClr val="000000"/>
                </a:solidFill>
                <a:sym typeface="Wingdings" panose="05000000000000000000" pitchFamily="2" charset="2"/>
              </a:rPr>
              <a:t>Detachment</a:t>
            </a:r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6A9B5024-36F3-4BBE-B333-3F57D1B1A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" t="4525" r="8512"/>
          <a:stretch/>
        </p:blipFill>
        <p:spPr>
          <a:xfrm>
            <a:off x="4177430" y="1266668"/>
            <a:ext cx="3979145" cy="3192661"/>
          </a:xfrm>
        </p:spPr>
      </p:pic>
    </p:spTree>
    <p:extLst>
      <p:ext uri="{BB962C8B-B14F-4D97-AF65-F5344CB8AC3E}">
        <p14:creationId xmlns:p14="http://schemas.microsoft.com/office/powerpoint/2010/main" val="239138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093D-B34F-4812-83AF-5057FB39F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  <a:br>
              <a:rPr lang="en-US" dirty="0"/>
            </a:br>
            <a:r>
              <a:rPr lang="en-US" b="0" dirty="0"/>
              <a:t>Bubble growth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1F7768-443F-4A81-A8AF-107E9004A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Bi-weekly PhD/student meeting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640945-C276-4319-9076-93B01EE49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17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A0ED324-9164-4367-9FCC-DD7BCA4288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8824" y="1560576"/>
                <a:ext cx="7556501" cy="2668524"/>
              </a:xfrm>
            </p:spPr>
            <p:txBody>
              <a:bodyPr/>
              <a:lstStyle/>
              <a:p>
                <a:r>
                  <a:rPr lang="en-US" sz="1800" dirty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Spherical bubble in constant bulk concentration: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Growth due to diffusion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Epstein and </a:t>
                </a:r>
                <a:r>
                  <a:rPr lang="en-US" sz="1800" dirty="0" err="1">
                    <a:solidFill>
                      <a:srgbClr val="000000"/>
                    </a:solidFill>
                    <a:sym typeface="Wingdings" panose="05000000000000000000" pitchFamily="2" charset="2"/>
                  </a:rPr>
                  <a:t>Plesset</a:t>
                </a:r>
                <a:r>
                  <a:rPr lang="en-US" sz="1800" dirty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N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𝐷𝑡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algn="l"/>
                <a:endParaRPr lang="en-US" sz="1200" b="0" i="0" u="none" strike="noStrike" baseline="0" dirty="0">
                  <a:latin typeface="TeXGyreTermesX-Regular"/>
                </a:endParaRPr>
              </a:p>
              <a:p>
                <a:pPr algn="l"/>
                <a:endParaRPr lang="en-US" sz="1200" dirty="0">
                  <a:latin typeface="TeXGyreTermesX-Regular"/>
                </a:endParaRPr>
              </a:p>
              <a:p>
                <a:pPr algn="l"/>
                <a:endParaRPr lang="en-US" sz="1200" b="0" i="0" u="none" strike="noStrike" baseline="0" dirty="0">
                  <a:latin typeface="TeXGyreTermesX-Regular"/>
                </a:endParaRPr>
              </a:p>
              <a:p>
                <a:pPr algn="l"/>
                <a:r>
                  <a:rPr lang="en-US" sz="1200" b="0" i="0" u="none" strike="noStrike" baseline="0" dirty="0">
                    <a:latin typeface="TeXGyreTermesX-Regular"/>
                  </a:rPr>
                  <a:t>	P. S. Epstein and M. S. </a:t>
                </a:r>
                <a:r>
                  <a:rPr lang="en-US" sz="1200" b="0" i="0" u="none" strike="noStrike" baseline="0" dirty="0" err="1">
                    <a:latin typeface="TeXGyreTermesX-Regular"/>
                  </a:rPr>
                  <a:t>Plesset</a:t>
                </a:r>
                <a:r>
                  <a:rPr lang="en-US" sz="1200" b="0" i="0" u="none" strike="noStrike" baseline="0" dirty="0">
                    <a:latin typeface="TeXGyreTermesX-Regular"/>
                  </a:rPr>
                  <a:t>, (</a:t>
                </a:r>
                <a:r>
                  <a:rPr lang="en-US" sz="1200" dirty="0"/>
                  <a:t>1950):</a:t>
                </a:r>
                <a:r>
                  <a:rPr lang="en-US" sz="1200" b="0" i="0" u="none" strike="noStrike" baseline="0" dirty="0">
                    <a:latin typeface="TeXGyreTermesX-Regular"/>
                  </a:rPr>
                  <a:t> “On the stability of gas bubbles in liquid-gas solutions”,</a:t>
                </a:r>
              </a:p>
              <a:p>
                <a:pPr algn="l"/>
                <a:r>
                  <a:rPr lang="en-US" sz="1200" b="0" i="1" u="none" strike="noStrike" baseline="0" dirty="0">
                    <a:latin typeface="TeXGyreTermesX-Italic"/>
                  </a:rPr>
                  <a:t>	The Journal of Chemical Physics v</a:t>
                </a:r>
                <a:r>
                  <a:rPr lang="en-US" sz="1200" dirty="0"/>
                  <a:t>ol. 18, no. 11, pp. 1505–1509, </a:t>
                </a:r>
                <a:endParaRPr lang="en-NL" sz="12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A0ED324-9164-4367-9FCC-DD7BCA4288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8824" y="1560576"/>
                <a:ext cx="7556501" cy="2668524"/>
              </a:xfrm>
              <a:blipFill>
                <a:blip r:embed="rId3"/>
                <a:stretch>
                  <a:fillRect l="-1855" t="-2968" b="-479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E07097-0E18-4609-8979-194ED9C1B9ED}"/>
                  </a:ext>
                </a:extLst>
              </p:cNvPr>
              <p:cNvSpPr txBox="1"/>
              <p:nvPr/>
            </p:nvSpPr>
            <p:spPr>
              <a:xfrm>
                <a:off x="6263640" y="2379472"/>
                <a:ext cx="2575560" cy="1030731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1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Bubble radius</a:t>
                </a:r>
              </a:p>
              <a:p>
                <a:r>
                  <a:rPr lang="en-US" sz="1200" dirty="0">
                    <a:ea typeface="Cambria Math" panose="02040503050406030204" pitchFamily="18" charset="0"/>
                  </a:rPr>
                  <a:t>t	Time</a:t>
                </a:r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NL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2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𝐶𝑂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 dirty="0">
                  <a:ea typeface="Cambria Math" panose="02040503050406030204" pitchFamily="18" charset="0"/>
                </a:endParaRPr>
              </a:p>
              <a:p>
                <a:r>
                  <a:rPr lang="en-US" sz="1200" dirty="0">
                    <a:ea typeface="Cambria Math" panose="02040503050406030204" pitchFamily="18" charset="0"/>
                  </a:rPr>
                  <a:t>D	Diffusion coefficient</a:t>
                </a:r>
              </a:p>
              <a:p>
                <a:r>
                  <a:rPr lang="en-US" sz="1200" dirty="0">
                    <a:ea typeface="Cambria Math" panose="02040503050406030204" pitchFamily="18" charset="0"/>
                  </a:rPr>
                  <a:t>	of CO2 in water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E07097-0E18-4609-8979-194ED9C1B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640" y="2379472"/>
                <a:ext cx="2575560" cy="1030731"/>
              </a:xfrm>
              <a:prstGeom prst="rect">
                <a:avLst/>
              </a:prstGeom>
              <a:blipFill>
                <a:blip r:embed="rId4"/>
                <a:stretch>
                  <a:fillRect b="-3509"/>
                </a:stretch>
              </a:blip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5381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093D-B34F-4812-83AF-5057FB39F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  <a:br>
              <a:rPr lang="en-US" dirty="0"/>
            </a:br>
            <a:r>
              <a:rPr lang="en-US" b="0" dirty="0"/>
              <a:t>Bubble growth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1F7768-443F-4A81-A8AF-107E9004A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Bi-weekly PhD/student meeting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640945-C276-4319-9076-93B01EE49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18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BAF4FC-F1B9-4DB0-BA97-9E00EFAF2816}"/>
                  </a:ext>
                </a:extLst>
              </p:cNvPr>
              <p:cNvSpPr txBox="1"/>
              <p:nvPr/>
            </p:nvSpPr>
            <p:spPr>
              <a:xfrm>
                <a:off x="758825" y="1598175"/>
                <a:ext cx="2923159" cy="2875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b="1" dirty="0"/>
                  <a:t>Initial condition</a:t>
                </a:r>
              </a:p>
              <a:p>
                <a:r>
                  <a:rPr lang="en-US" sz="1800" dirty="0"/>
                  <a:t>Critical radius</a:t>
                </a:r>
                <a:endParaRPr lang="en-US" sz="1800" baseline="-25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l-GR" sz="1800" b="0" i="1" smtClean="0">
                              <a:latin typeface="Cambria Math" panose="02040503050406030204" pitchFamily="18" charset="0"/>
                            </a:rPr>
                            <m:t>ζ</m:t>
                          </m:r>
                        </m:den>
                      </m:f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  <a:p>
                <a:endParaRPr lang="en-US" sz="1800" b="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1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Surface tension</a:t>
                </a:r>
              </a:p>
              <a:p>
                <a:r>
                  <a:rPr lang="el-GR" sz="1200" dirty="0">
                    <a:ea typeface="Cambria Math" panose="02040503050406030204" pitchFamily="18" charset="0"/>
                  </a:rPr>
                  <a:t>ζ</a:t>
                </a:r>
                <a:r>
                  <a:rPr lang="en-US" sz="1200" dirty="0">
                    <a:ea typeface="Cambria Math" panose="02040503050406030204" pitchFamily="18" charset="0"/>
                  </a:rPr>
                  <a:t>	Supersaturation ratio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Pressure after drop</a:t>
                </a:r>
              </a:p>
              <a:p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BAF4FC-F1B9-4DB0-BA97-9E00EFAF2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25" y="1598175"/>
                <a:ext cx="2923159" cy="2875531"/>
              </a:xfrm>
              <a:prstGeom prst="rect">
                <a:avLst/>
              </a:prstGeom>
              <a:blipFill>
                <a:blip r:embed="rId3"/>
                <a:stretch>
                  <a:fillRect l="-1667" t="-105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6EBAC6A-01BE-4980-8B95-A63CDA4282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" t="5850" r="8542"/>
          <a:stretch/>
        </p:blipFill>
        <p:spPr>
          <a:xfrm>
            <a:off x="3867164" y="341376"/>
            <a:ext cx="5157216" cy="413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4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093D-B34F-4812-83AF-5057FB39F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  <a:br>
              <a:rPr lang="en-US" dirty="0"/>
            </a:br>
            <a:r>
              <a:rPr lang="en-US" b="0" dirty="0"/>
              <a:t>Bubble growth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1F7768-443F-4A81-A8AF-107E9004A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Bi-weekly PhD/student meeting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640945-C276-4319-9076-93B01EE49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19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BAF4FC-F1B9-4DB0-BA97-9E00EFAF2816}"/>
              </a:ext>
            </a:extLst>
          </p:cNvPr>
          <p:cNvSpPr txBox="1"/>
          <p:nvPr/>
        </p:nvSpPr>
        <p:spPr>
          <a:xfrm>
            <a:off x="758825" y="1888761"/>
            <a:ext cx="2918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Lower proportionality: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Non-spherical shape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Convection/advection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Local depletion of CO</a:t>
            </a:r>
            <a:r>
              <a:rPr lang="en-US" sz="1800" baseline="-25000" dirty="0"/>
              <a:t>2</a:t>
            </a:r>
            <a:endParaRPr lang="en-NL" sz="1800" baseline="-25000" dirty="0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CE32F038-388F-4602-9682-E69BFB8825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" t="6128" r="8750" b="1928"/>
          <a:stretch/>
        </p:blipFill>
        <p:spPr>
          <a:xfrm>
            <a:off x="3869918" y="365760"/>
            <a:ext cx="5151708" cy="405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8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9E496-FF7E-4343-8185-2D4504B8F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586800"/>
            <a:ext cx="4910138" cy="732238"/>
          </a:xfrm>
        </p:spPr>
        <p:txBody>
          <a:bodyPr anchor="t">
            <a:normAutofit/>
          </a:bodyPr>
          <a:lstStyle/>
          <a:p>
            <a:r>
              <a:rPr lang="en-US" sz="2700" b="1" dirty="0"/>
              <a:t>Research question</a:t>
            </a:r>
            <a:endParaRPr lang="en-NL" sz="27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85228-ACC1-406A-8491-F9F254702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663429"/>
            <a:ext cx="5168495" cy="256567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700" dirty="0"/>
              <a:t>How can one quantitatively analyze the bulk gas bubble evolution of a supersaturated liquid?</a:t>
            </a:r>
          </a:p>
          <a:p>
            <a:pPr>
              <a:spcAft>
                <a:spcPts val="600"/>
              </a:spcAft>
            </a:pPr>
            <a:endParaRPr lang="en-US" sz="27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7AEEEC-AFF2-40EB-8EDF-0441D9D60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4426" y="4568400"/>
            <a:ext cx="7042149" cy="57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Bi-weekly PhD/student meeting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180E7F-239E-4351-9B97-15D686486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94BDB0-F4EA-4DD6-8281-CCE2440D0CE0}" type="slidenum">
              <a:rPr lang="en-GB" smtClean="0"/>
              <a:pPr>
                <a:spcAft>
                  <a:spcPts val="600"/>
                </a:spcAft>
              </a:pPr>
              <a:t>2</a:t>
            </a:fld>
            <a:endParaRPr lang="en-GB"/>
          </a:p>
        </p:txBody>
      </p:sp>
      <p:pic>
        <p:nvPicPr>
          <p:cNvPr id="7" name="Picture 6" descr="A picture containing metalware, chain&#10;&#10;Description automatically generated">
            <a:extLst>
              <a:ext uri="{FF2B5EF4-FFF2-40B4-BE49-F238E27FC236}">
                <a16:creationId xmlns:a16="http://schemas.microsoft.com/office/drawing/2014/main" id="{F3CED207-F65C-454B-9201-99D011339C1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3" r="26452" b="2"/>
          <a:stretch/>
        </p:blipFill>
        <p:spPr>
          <a:xfrm>
            <a:off x="6046788" y="10"/>
            <a:ext cx="3097212" cy="45672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0285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1F7768-443F-4A81-A8AF-107E9004A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Bi-weekly PhD/student meeting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640945-C276-4319-9076-93B01EE49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20</a:t>
            </a:fld>
            <a:endParaRPr lang="en-GB" dirty="0"/>
          </a:p>
        </p:txBody>
      </p:sp>
      <p:pic>
        <p:nvPicPr>
          <p:cNvPr id="8" name="Content Placeholder 7" descr="Chart, histogram&#10;&#10;Description automatically generated">
            <a:extLst>
              <a:ext uri="{FF2B5EF4-FFF2-40B4-BE49-F238E27FC236}">
                <a16:creationId xmlns:a16="http://schemas.microsoft.com/office/drawing/2014/main" id="{8390C78E-B2A0-4F87-8310-4BBFACCB5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9" r="8842"/>
          <a:stretch/>
        </p:blipFill>
        <p:spPr>
          <a:xfrm>
            <a:off x="2005481" y="0"/>
            <a:ext cx="5133037" cy="4498004"/>
          </a:xfrm>
        </p:spPr>
      </p:pic>
    </p:spTree>
    <p:extLst>
      <p:ext uri="{BB962C8B-B14F-4D97-AF65-F5344CB8AC3E}">
        <p14:creationId xmlns:p14="http://schemas.microsoft.com/office/powerpoint/2010/main" val="27748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2E8BF-3F58-4402-9800-88AEE11ED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D7FFF-8F80-4F27-B7FA-493C855EF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24" y="1245704"/>
            <a:ext cx="7556501" cy="2983396"/>
          </a:xfrm>
        </p:spPr>
        <p:txBody>
          <a:bodyPr/>
          <a:lstStyle/>
          <a:p>
            <a:r>
              <a:rPr lang="en-US" dirty="0"/>
              <a:t>Characterization of the nucleation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Detachment 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Detachment quantification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 mass transfer at liquid/gas interface with DBM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New parameters in DBM considering nucleation site properties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2EC699-BE64-437D-AA60-39DC7AAD6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Bi-weekly PhD/student meeting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767DE0-E828-47AF-950B-F332C7BBE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996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8FF1A-3CB4-4F3E-A9CB-396F3357B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518711"/>
            <a:ext cx="7556500" cy="539038"/>
          </a:xfrm>
        </p:spPr>
        <p:txBody>
          <a:bodyPr anchor="t">
            <a:normAutofit/>
          </a:bodyPr>
          <a:lstStyle/>
          <a:p>
            <a:pPr algn="ctr"/>
            <a:r>
              <a:rPr lang="en-US" dirty="0"/>
              <a:t>Questions and Discussion</a:t>
            </a:r>
            <a:endParaRPr lang="en-N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795FD68-6499-4FDE-8AD6-E266C4B615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3" r="-1" b="29536"/>
          <a:stretch/>
        </p:blipFill>
        <p:spPr>
          <a:xfrm>
            <a:off x="758824" y="1306642"/>
            <a:ext cx="7556501" cy="2922458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E7C97B-AD94-4E9E-B84F-2991444BC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4426" y="4568400"/>
            <a:ext cx="7042149" cy="57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Bi-weekly PhD/student meeting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95D79C-11C2-4B72-B0F1-B90812908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94BDB0-F4EA-4DD6-8281-CCE2440D0CE0}" type="slidenum">
              <a:rPr lang="en-GB" smtClean="0"/>
              <a:pPr>
                <a:spcAft>
                  <a:spcPts val="600"/>
                </a:spcAft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79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093D-B34F-4812-83AF-5057FB39F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  <a:br>
              <a:rPr lang="en-US" dirty="0"/>
            </a:br>
            <a:r>
              <a:rPr lang="en-US" b="0" dirty="0"/>
              <a:t>Bubble size distribution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1F7768-443F-4A81-A8AF-107E9004A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Bi-weekly PhD/student meeting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640945-C276-4319-9076-93B01EE49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23</a:t>
            </a:fld>
            <a:endParaRPr lang="en-GB" dirty="0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D91B0FEE-D0F6-4108-9100-E5C9F54724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2" t="6128" r="8542"/>
          <a:stretch/>
        </p:blipFill>
        <p:spPr>
          <a:xfrm>
            <a:off x="4537075" y="1235963"/>
            <a:ext cx="4161382" cy="3332437"/>
          </a:xfrm>
          <a:prstGeom prst="rect">
            <a:avLst/>
          </a:prstGeom>
        </p:spPr>
      </p:pic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81683EC8-C49C-41EF-82A2-BE9EBB97E6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t="4509" r="7917"/>
          <a:stretch/>
        </p:blipFill>
        <p:spPr>
          <a:xfrm>
            <a:off x="349324" y="1235963"/>
            <a:ext cx="4187751" cy="33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8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9E496-FF7E-4343-8185-2D4504B8F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586800"/>
            <a:ext cx="4910138" cy="732238"/>
          </a:xfrm>
        </p:spPr>
        <p:txBody>
          <a:bodyPr anchor="t">
            <a:normAutofit/>
          </a:bodyPr>
          <a:lstStyle/>
          <a:p>
            <a:r>
              <a:rPr lang="en-US" sz="2700" b="1"/>
              <a:t>Thesis</a:t>
            </a:r>
            <a:endParaRPr lang="en-NL" sz="27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7AEEEC-AFF2-40EB-8EDF-0441D9D60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4426" y="4568400"/>
            <a:ext cx="7042149" cy="57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Bi-weekly PhD/student meeting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180E7F-239E-4351-9B97-15D686486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94BDB0-F4EA-4DD6-8281-CCE2440D0CE0}" type="slidenum">
              <a:rPr lang="en-GB" smtClean="0"/>
              <a:pPr>
                <a:spcAft>
                  <a:spcPts val="600"/>
                </a:spcAft>
              </a:pPr>
              <a:t>24</a:t>
            </a:fld>
            <a:endParaRPr lang="en-GB"/>
          </a:p>
        </p:txBody>
      </p:sp>
      <p:pic>
        <p:nvPicPr>
          <p:cNvPr id="7" name="Picture 6" descr="A picture containing metalware, chain&#10;&#10;Description automatically generated">
            <a:extLst>
              <a:ext uri="{FF2B5EF4-FFF2-40B4-BE49-F238E27FC236}">
                <a16:creationId xmlns:a16="http://schemas.microsoft.com/office/drawing/2014/main" id="{F3CED207-F65C-454B-9201-99D011339C1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3" r="26452" b="2"/>
          <a:stretch/>
        </p:blipFill>
        <p:spPr>
          <a:xfrm>
            <a:off x="6046788" y="10"/>
            <a:ext cx="3097212" cy="4567228"/>
          </a:xfrm>
          <a:prstGeom prst="rect">
            <a:avLst/>
          </a:prstGeom>
          <a:noFill/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F25AE3-9C26-4884-A0AF-59295B767499}"/>
              </a:ext>
            </a:extLst>
          </p:cNvPr>
          <p:cNvSpPr txBox="1">
            <a:spLocks/>
          </p:cNvSpPr>
          <p:nvPr/>
        </p:nvSpPr>
        <p:spPr>
          <a:xfrm>
            <a:off x="412987" y="1319038"/>
            <a:ext cx="5596163" cy="28766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Characterization of the</a:t>
            </a:r>
          </a:p>
          <a:p>
            <a:r>
              <a:rPr lang="en-US" sz="2800" dirty="0"/>
              <a:t>nucleation process for supersaturation-induced gas evolution with a Deep Learning-based</a:t>
            </a:r>
          </a:p>
          <a:p>
            <a:r>
              <a:rPr lang="en-US" sz="2800" dirty="0"/>
              <a:t>bubble detection method</a:t>
            </a:r>
          </a:p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3219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BB532-BB0D-4044-8840-C21E02069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022BF-C0D4-49FA-ABB5-0ADC6A45D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25" y="1057749"/>
            <a:ext cx="4212010" cy="3325565"/>
          </a:xfrm>
        </p:spPr>
        <p:txBody>
          <a:bodyPr/>
          <a:lstStyle/>
          <a:p>
            <a:r>
              <a:rPr lang="en-US" b="1" dirty="0"/>
              <a:t>Bubble nucleation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Industrial applications</a:t>
            </a:r>
          </a:p>
          <a:p>
            <a:pPr marL="702900" lvl="3" indent="-342900"/>
            <a:r>
              <a:rPr lang="en-US" sz="1950" dirty="0"/>
              <a:t>Electrolysis</a:t>
            </a:r>
          </a:p>
          <a:p>
            <a:pPr marL="702900" lvl="3" indent="-342900"/>
            <a:r>
              <a:rPr lang="en-US" sz="1950" dirty="0"/>
              <a:t>Fermentation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950" dirty="0"/>
              <a:t>Mass transfer liquid / gas interface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1950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b="1" dirty="0"/>
              <a:t>Characterization</a:t>
            </a:r>
            <a:r>
              <a:rPr lang="en-US" dirty="0"/>
              <a:t> of Bubble Nucleation on a surface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Design </a:t>
            </a:r>
            <a:r>
              <a:rPr lang="en-US" dirty="0" err="1"/>
              <a:t>electrolysers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Improvement of (CFD-type) models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3F06E9-CF78-41DB-8D51-07CC86573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Bi-weekly PhD/student meeting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480365-4686-401D-8898-614281D0E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3</a:t>
            </a:fld>
            <a:endParaRPr lang="en-GB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4DB4CD8-200A-48AE-9394-3EDB0135C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396" y="1057749"/>
            <a:ext cx="3657965" cy="25940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B6CA69-94BB-4EA4-BBF9-0065B491EC79}"/>
              </a:ext>
            </a:extLst>
          </p:cNvPr>
          <p:cNvSpPr txBox="1"/>
          <p:nvPr/>
        </p:nvSpPr>
        <p:spPr>
          <a:xfrm>
            <a:off x="5886410" y="3671399"/>
            <a:ext cx="3150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0" dirty="0"/>
              <a:t>Image taken from: </a:t>
            </a:r>
            <a:r>
              <a:rPr lang="en-US" sz="1000" dirty="0" err="1"/>
              <a:t>Battistella</a:t>
            </a:r>
            <a:r>
              <a:rPr lang="en-US" sz="1000" dirty="0"/>
              <a:t>, A. (2021). </a:t>
            </a:r>
            <a:r>
              <a:rPr lang="en-US" sz="1000" i="1" dirty="0"/>
              <a:t>Hydrodynamics, Mass Transfer and Phase Transition in Bubbly Flows</a:t>
            </a:r>
            <a:endParaRPr lang="en-NL" sz="1000" i="1" dirty="0"/>
          </a:p>
        </p:txBody>
      </p:sp>
    </p:spTree>
    <p:extLst>
      <p:ext uri="{BB962C8B-B14F-4D97-AF65-F5344CB8AC3E}">
        <p14:creationId xmlns:p14="http://schemas.microsoft.com/office/powerpoint/2010/main" val="366369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A40F0-95FE-4FA7-94E8-7073AB4B8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B7D7A-EF41-40D4-959A-3473B85BE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24" y="1057749"/>
            <a:ext cx="7770419" cy="3367947"/>
          </a:xfrm>
        </p:spPr>
        <p:txBody>
          <a:bodyPr/>
          <a:lstStyle/>
          <a:p>
            <a:r>
              <a:rPr lang="en-US" b="1" dirty="0"/>
              <a:t>Experimental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Perform measurements on supersaturation-induced bubble nucleation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Development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Set up a Deep Learning-based method</a:t>
            </a:r>
            <a:br>
              <a:rPr lang="en-US" dirty="0"/>
            </a:br>
            <a:r>
              <a:rPr lang="en-US" dirty="0"/>
              <a:t>for the detection of nucleating bubbles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Verify performance using benchmark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Compare the performance of different network architectures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Analysis of bubble detections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3464FD-0724-4074-B77F-E5A4524A7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Bi-weekly PhD/student meeting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8FD7B3-B524-487B-B479-EAEBBA2C7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4</a:t>
            </a:fld>
            <a:endParaRPr lang="en-GB" dirty="0"/>
          </a:p>
        </p:txBody>
      </p:sp>
      <p:pic>
        <p:nvPicPr>
          <p:cNvPr id="87" name="Picture 86" descr="Diagram&#10;&#10;Description automatically generated">
            <a:extLst>
              <a:ext uri="{FF2B5EF4-FFF2-40B4-BE49-F238E27FC236}">
                <a16:creationId xmlns:a16="http://schemas.microsoft.com/office/drawing/2014/main" id="{4BF94964-CE1F-46DC-B373-7F54965BED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645" y="2097771"/>
            <a:ext cx="3602610" cy="948535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75A1738E-9649-47E2-8714-636F5B88AD8F}"/>
              </a:ext>
            </a:extLst>
          </p:cNvPr>
          <p:cNvSpPr txBox="1"/>
          <p:nvPr/>
        </p:nvSpPr>
        <p:spPr>
          <a:xfrm>
            <a:off x="5541390" y="3046306"/>
            <a:ext cx="360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Picture taken from: Maeda-Gutierrez et al., (2019), </a:t>
            </a:r>
            <a:r>
              <a:rPr lang="en-US" sz="800" i="1" dirty="0"/>
              <a:t>Comparison of Convolutional Neural Network Architectures for Classification of Tomato Plant Diseases</a:t>
            </a:r>
            <a:endParaRPr lang="en-NL" sz="800" dirty="0"/>
          </a:p>
        </p:txBody>
      </p:sp>
    </p:spTree>
    <p:extLst>
      <p:ext uri="{BB962C8B-B14F-4D97-AF65-F5344CB8AC3E}">
        <p14:creationId xmlns:p14="http://schemas.microsoft.com/office/powerpoint/2010/main" val="199271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2E8BF-3F58-4402-9800-88AEE11ED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Characterization of the nucleation process</a:t>
            </a:r>
            <a:br>
              <a:rPr lang="en-US"/>
            </a:b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D7FFF-8F80-4F27-B7FA-493C855EF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24" y="1245704"/>
            <a:ext cx="7556501" cy="298339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Number of bubbles / number of nucleation sites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Bubble size distribution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Growth 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Detachment 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Detachment 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Effect of </a:t>
            </a:r>
            <a:r>
              <a:rPr lang="en-US" b="1" dirty="0">
                <a:solidFill>
                  <a:srgbClr val="000000"/>
                </a:solidFill>
              </a:rPr>
              <a:t>surface properties</a:t>
            </a:r>
            <a:r>
              <a:rPr lang="en-US" dirty="0">
                <a:solidFill>
                  <a:srgbClr val="000000"/>
                </a:solidFill>
              </a:rPr>
              <a:t> and </a:t>
            </a:r>
            <a:r>
              <a:rPr lang="en-US" b="1" dirty="0">
                <a:solidFill>
                  <a:srgbClr val="000000"/>
                </a:solidFill>
              </a:rPr>
              <a:t>structure</a:t>
            </a:r>
            <a:r>
              <a:rPr lang="en-US" dirty="0">
                <a:solidFill>
                  <a:srgbClr val="000000"/>
                </a:solidFill>
              </a:rPr>
              <a:t> on nucleation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Study different experimental settings (e.g. </a:t>
            </a:r>
            <a:r>
              <a:rPr lang="en-US" b="1" dirty="0">
                <a:solidFill>
                  <a:srgbClr val="000000"/>
                </a:solidFill>
              </a:rPr>
              <a:t>supersaturation ratios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Comparison to Digital Image Analysis (DIA) from </a:t>
            </a:r>
            <a:r>
              <a:rPr lang="en-US" dirty="0" err="1">
                <a:solidFill>
                  <a:srgbClr val="000000"/>
                </a:solidFill>
              </a:rPr>
              <a:t>Battistella</a:t>
            </a:r>
            <a:r>
              <a:rPr lang="en-US" dirty="0">
                <a:solidFill>
                  <a:srgbClr val="000000"/>
                </a:solidFill>
              </a:rPr>
              <a:t>, A.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2EC699-BE64-437D-AA60-39DC7AAD6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Bi-weekly PhD/student meeting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767DE0-E828-47AF-950B-F332C7BBE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5</a:t>
            </a:fld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F4195C-9AB9-45DD-B1C6-01F73ED4F26B}"/>
              </a:ext>
            </a:extLst>
          </p:cNvPr>
          <p:cNvSpPr/>
          <p:nvPr/>
        </p:nvSpPr>
        <p:spPr>
          <a:xfrm>
            <a:off x="656706" y="1231593"/>
            <a:ext cx="5486400" cy="151412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6866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583EE-17DB-4930-B778-4E5A01EAE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Nucleation Setup</a:t>
            </a:r>
            <a:endParaRPr lang="en-NL" dirty="0"/>
          </a:p>
        </p:txBody>
      </p:sp>
      <p:pic>
        <p:nvPicPr>
          <p:cNvPr id="9" name="Content Placeholder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6AB23EA4-D111-47D7-92E7-5938D2E03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5" y="1057749"/>
            <a:ext cx="1957794" cy="292258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382963-85AE-401A-B0BE-D5EB32949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Bi-weekly PhD/student meeting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9B7017-CA42-4882-AB7A-378AC39C8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6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805797-F457-4884-B145-BB5AE10B4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578" y="1045707"/>
            <a:ext cx="2153966" cy="216924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7D40C8-37C5-4909-AB83-D8E1DB0BFB9E}"/>
              </a:ext>
            </a:extLst>
          </p:cNvPr>
          <p:cNvSpPr txBox="1"/>
          <p:nvPr/>
        </p:nvSpPr>
        <p:spPr>
          <a:xfrm>
            <a:off x="758825" y="3980336"/>
            <a:ext cx="195779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Gas injection propeller</a:t>
            </a:r>
            <a:endParaRPr lang="en-N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912256-4C49-42CD-AD1F-8516B0BA461C}"/>
              </a:ext>
            </a:extLst>
          </p:cNvPr>
          <p:cNvSpPr txBox="1"/>
          <p:nvPr/>
        </p:nvSpPr>
        <p:spPr>
          <a:xfrm>
            <a:off x="3235578" y="3231556"/>
            <a:ext cx="195779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Measuring vessel</a:t>
            </a:r>
            <a:endParaRPr lang="en-N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CAE391-8DDC-4E1D-9FC4-BAEE0376F4F4}"/>
              </a:ext>
            </a:extLst>
          </p:cNvPr>
          <p:cNvSpPr txBox="1"/>
          <p:nvPr/>
        </p:nvSpPr>
        <p:spPr>
          <a:xfrm>
            <a:off x="3155431" y="3604176"/>
            <a:ext cx="24359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 err="1"/>
              <a:t>Battistella</a:t>
            </a:r>
            <a:r>
              <a:rPr lang="en-US" sz="1000" dirty="0"/>
              <a:t>, A. (2021). </a:t>
            </a:r>
            <a:r>
              <a:rPr lang="en-US" sz="1000" i="1" dirty="0"/>
              <a:t>Hydrodynamics, Mass Transfer and Phase Transition in Bubbly Flows</a:t>
            </a:r>
            <a:endParaRPr lang="en-NL" sz="100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35834D-D32A-4CB2-BF9F-A6EA4732D5DE}"/>
                  </a:ext>
                </a:extLst>
              </p:cNvPr>
              <p:cNvSpPr txBox="1"/>
              <p:nvPr/>
            </p:nvSpPr>
            <p:spPr>
              <a:xfrm>
                <a:off x="5770722" y="1057749"/>
                <a:ext cx="3057993" cy="2879699"/>
              </a:xfrm>
              <a:prstGeom prst="rect">
                <a:avLst/>
              </a:prstGeom>
              <a:noFill/>
              <a:ln>
                <a:solidFill>
                  <a:srgbClr val="0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Henry’s law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1050" dirty="0"/>
                  <a:t>	Partial pressure of gas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1050" dirty="0"/>
                  <a:t>	Concentration of gas within the liquid</a:t>
                </a:r>
              </a:p>
              <a:p>
                <a:endParaRPr lang="en-US" sz="1050" dirty="0"/>
              </a:p>
              <a:p>
                <a:endParaRPr lang="en-US" sz="1050" dirty="0"/>
              </a:p>
              <a:p>
                <a:r>
                  <a:rPr lang="en-US" b="1" dirty="0"/>
                  <a:t>Supersaturation ratio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5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𝜁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−1= </m:t>
                      </m:r>
                      <m:f>
                        <m:fPr>
                          <m:ctrlPr>
                            <a:rPr lang="en-US" sz="10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050" dirty="0"/>
              </a:p>
              <a:p>
                <a:endParaRPr lang="en-US" sz="1050" dirty="0"/>
              </a:p>
              <a:p>
                <a14:m>
                  <m:oMath xmlns:m="http://schemas.openxmlformats.org/officeDocument/2006/math">
                    <m:r>
                      <a:rPr lang="en-US" sz="105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𝜁</m:t>
                    </m:r>
                  </m:oMath>
                </a14:m>
                <a:r>
                  <a:rPr lang="en-US" sz="1050" dirty="0"/>
                  <a:t>	Supersaturation ratio</a:t>
                </a:r>
              </a:p>
              <a:p>
                <a:r>
                  <a:rPr lang="en-US" sz="1050" dirty="0"/>
                  <a:t>c	Concentration of gas within the liquid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sz="1050" dirty="0"/>
                  <a:t>	Partial pressure of gas</a:t>
                </a:r>
              </a:p>
              <a:p>
                <a:r>
                  <a:rPr lang="en-US" sz="1050" dirty="0"/>
                  <a:t>0	Before depressurization</a:t>
                </a:r>
              </a:p>
              <a:p>
                <a:r>
                  <a:rPr lang="en-US" sz="1050" dirty="0"/>
                  <a:t>S	Saturation conditions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35834D-D32A-4CB2-BF9F-A6EA4732D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722" y="1057749"/>
                <a:ext cx="3057993" cy="2879699"/>
              </a:xfrm>
              <a:prstGeom prst="rect">
                <a:avLst/>
              </a:prstGeom>
              <a:blipFill>
                <a:blip r:embed="rId5"/>
                <a:stretch>
                  <a:fillRect l="-398" t="-211" b="-211"/>
                </a:stretch>
              </a:blipFill>
              <a:ln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506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C1E63-4153-4C4B-85E6-EFBD6C1B8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tool</a:t>
            </a:r>
            <a:br>
              <a:rPr lang="en-US" dirty="0"/>
            </a:br>
            <a:r>
              <a:rPr lang="en-US" b="0" dirty="0"/>
              <a:t>Convolutional neural network (CNN)</a:t>
            </a:r>
            <a:br>
              <a:rPr lang="en-US" b="1" dirty="0"/>
            </a:b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40EDF-00BE-443E-81E2-83600EA01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24" y="1446746"/>
            <a:ext cx="7556501" cy="278235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Computer vision (Autonomous driving, facial recognition, …);</a:t>
            </a:r>
            <a:br>
              <a:rPr lang="en-US" dirty="0"/>
            </a:br>
            <a:r>
              <a:rPr lang="en-US" dirty="0"/>
              <a:t>Natural language processing; Speech recognition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Image recognition, classification, segmentation, reconstruction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Extract features with convolution kernels/filters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Feature map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Flatten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Classification via NN/dense layers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3F5EA1-06BB-42EB-B9FC-AD5AF7831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Bi-weekly PhD/student meeting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DBEA3E-1EB7-4E84-8D9E-A8DB348F6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7</a:t>
            </a:fld>
            <a:endParaRPr lang="en-GB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EC0ED30-BDA6-46E4-976F-4AF281CBAD61}"/>
              </a:ext>
            </a:extLst>
          </p:cNvPr>
          <p:cNvGrpSpPr/>
          <p:nvPr/>
        </p:nvGrpSpPr>
        <p:grpSpPr>
          <a:xfrm>
            <a:off x="7199214" y="298641"/>
            <a:ext cx="1341889" cy="1518216"/>
            <a:chOff x="5567152" y="228589"/>
            <a:chExt cx="1341889" cy="151821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2704A4A-AF43-4514-8FF1-ACD610CC67AB}"/>
                </a:ext>
              </a:extLst>
            </p:cNvPr>
            <p:cNvSpPr/>
            <p:nvPr/>
          </p:nvSpPr>
          <p:spPr>
            <a:xfrm>
              <a:off x="5858539" y="549978"/>
              <a:ext cx="751368" cy="725395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45EF99-3CA3-4DF8-82DC-33CF8655EEBA}"/>
                </a:ext>
              </a:extLst>
            </p:cNvPr>
            <p:cNvSpPr/>
            <p:nvPr/>
          </p:nvSpPr>
          <p:spPr>
            <a:xfrm>
              <a:off x="5826642" y="518711"/>
              <a:ext cx="815163" cy="787931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NL">
                <a:noFill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59E0D0A-2B34-47CB-82B2-0A4BA59F3546}"/>
                </a:ext>
              </a:extLst>
            </p:cNvPr>
            <p:cNvSpPr/>
            <p:nvPr/>
          </p:nvSpPr>
          <p:spPr>
            <a:xfrm>
              <a:off x="5979042" y="671111"/>
              <a:ext cx="815163" cy="787931"/>
            </a:xfrm>
            <a:prstGeom prst="rect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NL">
                <a:noFill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CFF7E5-4998-4760-A755-F6C34E54C24C}"/>
                </a:ext>
              </a:extLst>
            </p:cNvPr>
            <p:cNvSpPr txBox="1"/>
            <p:nvPr/>
          </p:nvSpPr>
          <p:spPr>
            <a:xfrm>
              <a:off x="5567152" y="228589"/>
              <a:ext cx="1334141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Annotation / GT</a:t>
              </a:r>
              <a:endParaRPr lang="en-NL" dirty="0">
                <a:solidFill>
                  <a:schemeClr val="accent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075F17-8925-42EB-8EE1-E1F2C4841447}"/>
                </a:ext>
              </a:extLst>
            </p:cNvPr>
            <p:cNvSpPr txBox="1"/>
            <p:nvPr/>
          </p:nvSpPr>
          <p:spPr>
            <a:xfrm>
              <a:off x="5959532" y="1446723"/>
              <a:ext cx="949509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Prediction</a:t>
              </a:r>
              <a:endParaRPr lang="en-NL" dirty="0">
                <a:solidFill>
                  <a:srgbClr val="00B050"/>
                </a:solidFill>
              </a:endParaRPr>
            </a:p>
          </p:txBody>
        </p:sp>
      </p:grp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8BE21AE3-080A-42E4-A72D-D4734DDC2E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722" y="3110916"/>
            <a:ext cx="3439633" cy="11181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2306636-0B70-4365-BBFC-123DBB77C859}"/>
              </a:ext>
            </a:extLst>
          </p:cNvPr>
          <p:cNvSpPr txBox="1"/>
          <p:nvPr/>
        </p:nvSpPr>
        <p:spPr>
          <a:xfrm>
            <a:off x="5449324" y="4195041"/>
            <a:ext cx="3477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Picture taken from: Yamashita et al</a:t>
            </a:r>
            <a:r>
              <a:rPr lang="en-US" sz="1000" i="1" dirty="0"/>
              <a:t>. (2018). Convolutional neural networks: an overview and application in radiology</a:t>
            </a:r>
            <a:endParaRPr lang="en-NL" sz="1000" dirty="0"/>
          </a:p>
        </p:txBody>
      </p:sp>
    </p:spTree>
    <p:extLst>
      <p:ext uri="{BB962C8B-B14F-4D97-AF65-F5344CB8AC3E}">
        <p14:creationId xmlns:p14="http://schemas.microsoft.com/office/powerpoint/2010/main" val="15058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C1E63-4153-4C4B-85E6-EFBD6C1B8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tool</a:t>
            </a:r>
            <a:br>
              <a:rPr lang="en-US" dirty="0"/>
            </a:br>
            <a:r>
              <a:rPr lang="en-US" b="0" dirty="0"/>
              <a:t>Transfer Learning</a:t>
            </a:r>
            <a:br>
              <a:rPr lang="en-US" b="1" dirty="0"/>
            </a:b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40EDF-00BE-443E-81E2-83600EA01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24" y="1500270"/>
            <a:ext cx="7556501" cy="272882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Pretrained on large dataset: Learn generic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Training with small, custom datasets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Tensorflow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Object Detection (TFOD) API 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TFOD Model Zoo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MS COCO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Custom dataset: artificial images (based on bubble instances from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real images)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3F5EA1-06BB-42EB-B9FC-AD5AF7831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Bi-weekly PhD/student meeting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DBEA3E-1EB7-4E84-8D9E-A8DB348F6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8</a:t>
            </a:fld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7656FF0-CDC7-4D91-8B9D-A7911F70276F}"/>
              </a:ext>
            </a:extLst>
          </p:cNvPr>
          <p:cNvGrpSpPr/>
          <p:nvPr/>
        </p:nvGrpSpPr>
        <p:grpSpPr>
          <a:xfrm>
            <a:off x="7189202" y="298641"/>
            <a:ext cx="1341889" cy="1518216"/>
            <a:chOff x="5567152" y="228589"/>
            <a:chExt cx="1341889" cy="151821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BDE1D65-FAE1-4886-8623-70C3A7F28DC2}"/>
                </a:ext>
              </a:extLst>
            </p:cNvPr>
            <p:cNvSpPr/>
            <p:nvPr/>
          </p:nvSpPr>
          <p:spPr>
            <a:xfrm>
              <a:off x="5858539" y="549978"/>
              <a:ext cx="751368" cy="725395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83BF02C-4B2D-4155-8918-52C67DE22EF7}"/>
                </a:ext>
              </a:extLst>
            </p:cNvPr>
            <p:cNvSpPr/>
            <p:nvPr/>
          </p:nvSpPr>
          <p:spPr>
            <a:xfrm>
              <a:off x="5826642" y="518711"/>
              <a:ext cx="815163" cy="787931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NL">
                <a:noFill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DE209F4-E521-4CD6-9817-AD738D9B00C3}"/>
                </a:ext>
              </a:extLst>
            </p:cNvPr>
            <p:cNvSpPr/>
            <p:nvPr/>
          </p:nvSpPr>
          <p:spPr>
            <a:xfrm>
              <a:off x="5979042" y="671111"/>
              <a:ext cx="815163" cy="787931"/>
            </a:xfrm>
            <a:prstGeom prst="rect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NL">
                <a:noFill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2AA140F-B3DE-4D8D-8B63-81C113652768}"/>
                </a:ext>
              </a:extLst>
            </p:cNvPr>
            <p:cNvSpPr txBox="1"/>
            <p:nvPr/>
          </p:nvSpPr>
          <p:spPr>
            <a:xfrm>
              <a:off x="5567152" y="228589"/>
              <a:ext cx="1334141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Annotation / GT</a:t>
              </a:r>
              <a:endParaRPr lang="en-NL" dirty="0">
                <a:solidFill>
                  <a:schemeClr val="accent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1820391-E315-4BB9-A1A6-32919B752F03}"/>
                </a:ext>
              </a:extLst>
            </p:cNvPr>
            <p:cNvSpPr txBox="1"/>
            <p:nvPr/>
          </p:nvSpPr>
          <p:spPr>
            <a:xfrm>
              <a:off x="5959532" y="1446723"/>
              <a:ext cx="949509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Prediction</a:t>
              </a:r>
              <a:endParaRPr lang="en-NL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696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093D-B34F-4812-83AF-5057FB39F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  <a:br>
              <a:rPr lang="en-US" dirty="0"/>
            </a:br>
            <a:r>
              <a:rPr lang="en-US" b="0" dirty="0"/>
              <a:t>Detections on artificial image</a:t>
            </a:r>
            <a:endParaRPr lang="en-NL" b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1F7768-443F-4A81-A8AF-107E9004A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Bi-weekly PhD/student meeting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640945-C276-4319-9076-93B01EE49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9</a:t>
            </a:fld>
            <a:endParaRPr lang="en-GB" dirty="0"/>
          </a:p>
        </p:txBody>
      </p:sp>
      <p:pic>
        <p:nvPicPr>
          <p:cNvPr id="9" name="Picture 8" descr="Chart&#10;&#10;Description automatically generated with low confidence">
            <a:extLst>
              <a:ext uri="{FF2B5EF4-FFF2-40B4-BE49-F238E27FC236}">
                <a16:creationId xmlns:a16="http://schemas.microsoft.com/office/drawing/2014/main" id="{BC41DD35-E180-406D-B44F-1985822A50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0" t="10420" r="20790" b="4853"/>
          <a:stretch/>
        </p:blipFill>
        <p:spPr>
          <a:xfrm>
            <a:off x="2908569" y="1205565"/>
            <a:ext cx="3287949" cy="336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1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Kantoorthema">
  <a:themeElements>
    <a:clrScheme name="TUe_PPT_V2">
      <a:dk1>
        <a:sysClr val="windowText" lastClr="000000"/>
      </a:dk1>
      <a:lt1>
        <a:sysClr val="window" lastClr="FFFFFF"/>
      </a:lt1>
      <a:dk2>
        <a:srgbClr val="C81919"/>
      </a:dk2>
      <a:lt2>
        <a:srgbClr val="101073"/>
      </a:lt2>
      <a:accent1>
        <a:srgbClr val="C81919"/>
      </a:accent1>
      <a:accent2>
        <a:srgbClr val="9E9EB1"/>
      </a:accent2>
      <a:accent3>
        <a:srgbClr val="0092B5"/>
      </a:accent3>
      <a:accent4>
        <a:srgbClr val="FF9A00"/>
      </a:accent4>
      <a:accent5>
        <a:srgbClr val="101073"/>
      </a:accent5>
      <a:accent6>
        <a:srgbClr val="CEDF00"/>
      </a:accent6>
      <a:hlink>
        <a:srgbClr val="0563C1"/>
      </a:hlink>
      <a:folHlink>
        <a:srgbClr val="954F72"/>
      </a:folHlink>
    </a:clrScheme>
    <a:fontScheme name="TUe_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e_16x9.potx" id="{9370F84E-7576-4FDA-B736-A09996DF8429}" vid="{ED81D3C9-A1FB-4E5B-AF38-E92F700A58FD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TUe_16x9 (2)</Template>
  <TotalTime>6036</TotalTime>
  <Words>1739</Words>
  <Application>Microsoft Office PowerPoint</Application>
  <PresentationFormat>On-screen Show (16:9)</PresentationFormat>
  <Paragraphs>369</Paragraphs>
  <Slides>24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Cambria Math</vt:lpstr>
      <vt:lpstr>TeXGyreTermesX-Italic</vt:lpstr>
      <vt:lpstr>TeXGyreTermesX-Regular</vt:lpstr>
      <vt:lpstr>Wingdings</vt:lpstr>
      <vt:lpstr>Kantoorthema</vt:lpstr>
      <vt:lpstr>Progress Meeting Diploma Thesis Project Supersaturation-induced gas evolution bubble detection</vt:lpstr>
      <vt:lpstr>Research question</vt:lpstr>
      <vt:lpstr>Motivation</vt:lpstr>
      <vt:lpstr>Methods</vt:lpstr>
      <vt:lpstr>Characterization of the nucleation process </vt:lpstr>
      <vt:lpstr>Bubble Nucleation Setup</vt:lpstr>
      <vt:lpstr>Deep Learning tool Convolutional neural network (CNN) </vt:lpstr>
      <vt:lpstr>Deep Learning tool Transfer Learning </vt:lpstr>
      <vt:lpstr>Validation Detections on artificial image</vt:lpstr>
      <vt:lpstr>Object Detection Model performance Important influences</vt:lpstr>
      <vt:lpstr>Object Detection Model performance Evaluation Metrics</vt:lpstr>
      <vt:lpstr>Validation Artificial images</vt:lpstr>
      <vt:lpstr>Establish Object Detection Model</vt:lpstr>
      <vt:lpstr>Application to experimental images: Detections Visualization</vt:lpstr>
      <vt:lpstr>Data Analysis Statistical summary – Bubble diameters [mm]</vt:lpstr>
      <vt:lpstr>Data Analysis Total number of bubbles / nucleation sites</vt:lpstr>
      <vt:lpstr>Data Analysis Bubble growth</vt:lpstr>
      <vt:lpstr>Data Analysis Bubble growth</vt:lpstr>
      <vt:lpstr>Data Analysis Bubble growth</vt:lpstr>
      <vt:lpstr>PowerPoint Presentation</vt:lpstr>
      <vt:lpstr>Outlook</vt:lpstr>
      <vt:lpstr>Questions and Discussion</vt:lpstr>
      <vt:lpstr>Validation Bubble size distribution</vt:lpstr>
      <vt:lpstr>Thesis</vt:lpstr>
    </vt:vector>
  </TitlesOfParts>
  <Company>TU/e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of a title at the top</dc:title>
  <dc:creator>Ven, I.M.J. van de</dc:creator>
  <cp:lastModifiedBy>Gatter, Josefine</cp:lastModifiedBy>
  <cp:revision>271</cp:revision>
  <dcterms:created xsi:type="dcterms:W3CDTF">2019-11-27T15:26:32Z</dcterms:created>
  <dcterms:modified xsi:type="dcterms:W3CDTF">2022-03-02T16:53:29Z</dcterms:modified>
</cp:coreProperties>
</file>